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73" r:id="rId8"/>
    <p:sldId id="275" r:id="rId9"/>
    <p:sldId id="274" r:id="rId10"/>
    <p:sldId id="276" r:id="rId11"/>
    <p:sldId id="261" r:id="rId12"/>
    <p:sldId id="268" r:id="rId13"/>
    <p:sldId id="277" r:id="rId14"/>
    <p:sldId id="278" r:id="rId15"/>
    <p:sldId id="260" r:id="rId16"/>
    <p:sldId id="279" r:id="rId17"/>
    <p:sldId id="280" r:id="rId18"/>
    <p:sldId id="262" r:id="rId19"/>
    <p:sldId id="281" r:id="rId20"/>
    <p:sldId id="282" r:id="rId21"/>
    <p:sldId id="283" r:id="rId22"/>
    <p:sldId id="284" r:id="rId23"/>
    <p:sldId id="285" r:id="rId24"/>
    <p:sldId id="286" r:id="rId25"/>
    <p:sldId id="264" r:id="rId26"/>
    <p:sldId id="269" r:id="rId27"/>
    <p:sldId id="287" r:id="rId28"/>
    <p:sldId id="288" r:id="rId29"/>
    <p:sldId id="266" r:id="rId30"/>
    <p:sldId id="270" r:id="rId31"/>
    <p:sldId id="289" r:id="rId32"/>
    <p:sldId id="267" r:id="rId33"/>
    <p:sldId id="265" r:id="rId3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8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2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30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0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5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07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2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7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3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4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1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7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21039-934A-46F7-8F17-CBFE113045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26" r="240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5EB0D18-6C2A-49E2-9436-123EC02A3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8986" y="3547277"/>
            <a:ext cx="4452181" cy="1341624"/>
          </a:xfrm>
        </p:spPr>
        <p:txBody>
          <a:bodyPr anchor="b">
            <a:normAutofit/>
          </a:bodyPr>
          <a:lstStyle/>
          <a:p>
            <a:r>
              <a:rPr lang="nl-NL" sz="4000" dirty="0"/>
              <a:t>Hoofdstuk 11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5F490FE-CB53-4050-B8DD-8A3AD94C7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5110" y="4945656"/>
            <a:ext cx="3957144" cy="646785"/>
          </a:xfrm>
        </p:spPr>
        <p:txBody>
          <a:bodyPr>
            <a:normAutofit/>
          </a:bodyPr>
          <a:lstStyle/>
          <a:p>
            <a:r>
              <a:rPr lang="nl-NL" sz="2000" dirty="0"/>
              <a:t>Herhaling</a:t>
            </a:r>
          </a:p>
        </p:txBody>
      </p:sp>
    </p:spTree>
    <p:extLst>
      <p:ext uri="{BB962C8B-B14F-4D97-AF65-F5344CB8AC3E}">
        <p14:creationId xmlns:p14="http://schemas.microsoft.com/office/powerpoint/2010/main" val="1980727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28x² + 16x = 0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1. </a:t>
            </a:r>
            <a:r>
              <a:rPr lang="nl-NL" sz="2000" dirty="0">
                <a:latin typeface="Century Gothic" panose="020B0502020202020204" pitchFamily="34" charset="0"/>
              </a:rPr>
              <a:t>28x² = 2 ● 2 ● 7 ● x ● x</a:t>
            </a:r>
          </a:p>
          <a:p>
            <a:pPr marL="0" indent="0">
              <a:buNone/>
            </a:pPr>
            <a:r>
              <a:rPr lang="nl-NL" sz="2000" dirty="0">
                <a:latin typeface="Century Gothic" panose="020B0502020202020204" pitchFamily="34" charset="0"/>
              </a:rPr>
              <a:t>16x = 2 ● 2 ● 2 ● 2 ● x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2. </a:t>
            </a:r>
            <a:r>
              <a:rPr lang="nl-NL" sz="2000" dirty="0">
                <a:latin typeface="Century Gothic" panose="020B0502020202020204" pitchFamily="34" charset="0"/>
              </a:rPr>
              <a:t>GGD(28x²,16x) = 2 ● 2 ● x = 4x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3. </a:t>
            </a:r>
            <a:r>
              <a:rPr lang="nl-NL" sz="2000" dirty="0">
                <a:latin typeface="Century Gothic" panose="020B0502020202020204" pitchFamily="34" charset="0"/>
              </a:rPr>
              <a:t>Vergelijking wordt:</a:t>
            </a:r>
          </a:p>
          <a:p>
            <a:pPr marL="0" indent="0">
              <a:buNone/>
            </a:pPr>
            <a:r>
              <a:rPr lang="nl-NL" sz="2000" dirty="0">
                <a:latin typeface="Century Gothic" panose="020B0502020202020204" pitchFamily="34" charset="0"/>
              </a:rPr>
              <a:t>4x (7x + 4) = 0</a:t>
            </a:r>
            <a:endParaRPr lang="nl-NL" sz="2000" dirty="0"/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</a:rPr>
              <a:t>4. </a:t>
            </a:r>
            <a:r>
              <a:rPr lang="nl-NL" sz="2000" dirty="0"/>
              <a:t>4x = 0	v	7x + 4 = 0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</a:rPr>
              <a:t>5. </a:t>
            </a:r>
            <a:r>
              <a:rPr lang="nl-NL" sz="2000" dirty="0"/>
              <a:t>x = 0		v	7x = -4</a:t>
            </a:r>
          </a:p>
          <a:p>
            <a:pPr marL="0" indent="0">
              <a:buNone/>
            </a:pPr>
            <a:r>
              <a:rPr lang="nl-NL" sz="2000" dirty="0"/>
              <a:t>     x = 0		v	x = -4/7</a:t>
            </a:r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EE9D8FC-1056-496F-8DF0-C4B5BDDA4E2E}"/>
              </a:ext>
            </a:extLst>
          </p:cNvPr>
          <p:cNvSpPr txBox="1"/>
          <p:nvPr/>
        </p:nvSpPr>
        <p:spPr>
          <a:xfrm>
            <a:off x="7209183" y="1395080"/>
            <a:ext cx="4982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Stappenplan	tweetermen</a:t>
            </a:r>
          </a:p>
          <a:p>
            <a:pPr marL="342900" indent="-342900">
              <a:buAutoNum type="arabicPeriod"/>
            </a:pPr>
            <a:r>
              <a:rPr lang="nl-NL" dirty="0"/>
              <a:t>Beide termen ontbinden in priemfactoren</a:t>
            </a:r>
          </a:p>
          <a:p>
            <a:pPr marL="342900" indent="-342900">
              <a:buAutoNum type="arabicPeriod"/>
            </a:pPr>
            <a:r>
              <a:rPr lang="nl-NL" dirty="0"/>
              <a:t>Zoek de GGD</a:t>
            </a:r>
          </a:p>
          <a:p>
            <a:pPr marL="342900" indent="-342900">
              <a:buAutoNum type="arabicPeriod"/>
            </a:pPr>
            <a:r>
              <a:rPr lang="nl-NL" dirty="0"/>
              <a:t>Zet de GGD voor de haakjes en het overgebleven deel tussen de haakjes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dirty="0"/>
              <a:t>Bereken de oplossingen voor x met de balansmethode.</a:t>
            </a:r>
          </a:p>
        </p:txBody>
      </p:sp>
    </p:spTree>
    <p:extLst>
      <p:ext uri="{BB962C8B-B14F-4D97-AF65-F5344CB8AC3E}">
        <p14:creationId xmlns:p14="http://schemas.microsoft.com/office/powerpoint/2010/main" val="119206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vergelijkingen op.</a:t>
            </a:r>
          </a:p>
          <a:p>
            <a:pPr marL="457200" indent="-457200">
              <a:buAutoNum type="alphaLcPeriod"/>
            </a:pPr>
            <a:r>
              <a:rPr lang="nl-NL" sz="2000" dirty="0"/>
              <a:t>24x + 34x² = 0</a:t>
            </a:r>
          </a:p>
          <a:p>
            <a:pPr marL="457200" indent="-457200">
              <a:buAutoNum type="alphaLcPeriod"/>
            </a:pPr>
            <a:r>
              <a:rPr lang="nl-NL" sz="2000" dirty="0"/>
              <a:t>9x² - 33x = 0</a:t>
            </a:r>
          </a:p>
          <a:p>
            <a:pPr marL="457200" indent="-457200">
              <a:buAutoNum type="alphaLcPeriod"/>
            </a:pPr>
            <a:r>
              <a:rPr lang="nl-NL" sz="2000" dirty="0"/>
              <a:t>44p² + 12p = 0 </a:t>
            </a:r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EE9D8FC-1056-496F-8DF0-C4B5BDDA4E2E}"/>
              </a:ext>
            </a:extLst>
          </p:cNvPr>
          <p:cNvSpPr txBox="1"/>
          <p:nvPr/>
        </p:nvSpPr>
        <p:spPr>
          <a:xfrm>
            <a:off x="7209183" y="1395080"/>
            <a:ext cx="4982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Stappenplan	tweetermen</a:t>
            </a:r>
          </a:p>
          <a:p>
            <a:pPr marL="342900" indent="-342900">
              <a:buAutoNum type="arabicPeriod"/>
            </a:pPr>
            <a:r>
              <a:rPr lang="nl-NL" dirty="0"/>
              <a:t>Beide termen ontbinden in priemfactoren</a:t>
            </a:r>
          </a:p>
          <a:p>
            <a:pPr marL="342900" indent="-342900">
              <a:buAutoNum type="arabicPeriod"/>
            </a:pPr>
            <a:r>
              <a:rPr lang="nl-NL" dirty="0"/>
              <a:t>Zoek de GGD</a:t>
            </a:r>
          </a:p>
          <a:p>
            <a:pPr marL="342900" indent="-342900">
              <a:buAutoNum type="arabicPeriod"/>
            </a:pPr>
            <a:r>
              <a:rPr lang="nl-NL" dirty="0"/>
              <a:t>Zet de GGD voor de haakjes en het overgebleven deel tussen de haakjes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dirty="0"/>
              <a:t>Bereken de oplossingen voor x met de balansmethode.</a:t>
            </a:r>
          </a:p>
        </p:txBody>
      </p:sp>
      <p:sp>
        <p:nvSpPr>
          <p:cNvPr id="5" name="Wolk 4">
            <a:extLst>
              <a:ext uri="{FF2B5EF4-FFF2-40B4-BE49-F238E27FC236}">
                <a16:creationId xmlns:a16="http://schemas.microsoft.com/office/drawing/2014/main" id="{D9DE4D07-F953-47F3-A602-951DC6DD2C31}"/>
              </a:ext>
            </a:extLst>
          </p:cNvPr>
          <p:cNvSpPr/>
          <p:nvPr/>
        </p:nvSpPr>
        <p:spPr>
          <a:xfrm>
            <a:off x="5999924" y="4637914"/>
            <a:ext cx="5420139" cy="1722092"/>
          </a:xfrm>
          <a:prstGeom prst="clou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Los de vergelijkingen op</a:t>
            </a:r>
          </a:p>
          <a:p>
            <a:pPr algn="ctr"/>
            <a:r>
              <a:rPr lang="nl-NL" dirty="0"/>
              <a:t>Je hebt ongeveer 5minuten de tijd</a:t>
            </a:r>
          </a:p>
        </p:txBody>
      </p:sp>
    </p:spTree>
    <p:extLst>
      <p:ext uri="{BB962C8B-B14F-4D97-AF65-F5344CB8AC3E}">
        <p14:creationId xmlns:p14="http://schemas.microsoft.com/office/powerpoint/2010/main" val="2786109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vergelijkingen op.</a:t>
            </a:r>
          </a:p>
          <a:p>
            <a:pPr marL="457200" indent="-457200">
              <a:buAutoNum type="alphaLcPeriod"/>
            </a:pPr>
            <a:r>
              <a:rPr lang="nl-NL" sz="2000" dirty="0"/>
              <a:t>24x + 34x² = 0</a:t>
            </a:r>
          </a:p>
          <a:p>
            <a:pPr marL="457200" indent="-457200">
              <a:buAutoNum type="alphaLcPeriod"/>
            </a:pPr>
            <a:r>
              <a:rPr lang="nl-NL" sz="2000" dirty="0"/>
              <a:t>9x² - 33x = 0</a:t>
            </a:r>
          </a:p>
          <a:p>
            <a:pPr marL="457200" indent="-457200">
              <a:buAutoNum type="alphaLcPeriod"/>
            </a:pPr>
            <a:r>
              <a:rPr lang="nl-NL" sz="2000" dirty="0"/>
              <a:t>44p² + 12p = 0 </a:t>
            </a:r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EE9D8FC-1056-496F-8DF0-C4B5BDDA4E2E}"/>
              </a:ext>
            </a:extLst>
          </p:cNvPr>
          <p:cNvSpPr txBox="1"/>
          <p:nvPr/>
        </p:nvSpPr>
        <p:spPr>
          <a:xfrm>
            <a:off x="4240696" y="2311211"/>
            <a:ext cx="49828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nl-NL" dirty="0"/>
              <a:t>2x(12 + 17x) = 0</a:t>
            </a:r>
          </a:p>
          <a:p>
            <a:r>
              <a:rPr lang="nl-NL" dirty="0"/>
              <a:t>2x = 0	v   12 + 17x = 0</a:t>
            </a:r>
          </a:p>
          <a:p>
            <a:r>
              <a:rPr lang="nl-NL" dirty="0"/>
              <a:t>x = 0	v    17x = -12</a:t>
            </a:r>
          </a:p>
          <a:p>
            <a:r>
              <a:rPr lang="nl-NL" dirty="0"/>
              <a:t>x = 0	v     x = -12/17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6179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vergelijkingen op.</a:t>
            </a:r>
          </a:p>
          <a:p>
            <a:pPr marL="457200" indent="-457200">
              <a:buAutoNum type="alphaLcPeriod"/>
            </a:pPr>
            <a:r>
              <a:rPr lang="nl-NL" sz="2000" dirty="0"/>
              <a:t>24x + 34x² = 0</a:t>
            </a:r>
          </a:p>
          <a:p>
            <a:pPr marL="457200" indent="-457200">
              <a:buAutoNum type="alphaLcPeriod"/>
            </a:pPr>
            <a:r>
              <a:rPr lang="nl-NL" sz="2000" dirty="0"/>
              <a:t>9x² - 33x = 0</a:t>
            </a:r>
          </a:p>
          <a:p>
            <a:pPr marL="457200" indent="-457200">
              <a:buAutoNum type="alphaLcPeriod"/>
            </a:pPr>
            <a:r>
              <a:rPr lang="nl-NL" sz="2000" dirty="0"/>
              <a:t>44p² + 12p = 0 </a:t>
            </a:r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EE9D8FC-1056-496F-8DF0-C4B5BDDA4E2E}"/>
              </a:ext>
            </a:extLst>
          </p:cNvPr>
          <p:cNvSpPr txBox="1"/>
          <p:nvPr/>
        </p:nvSpPr>
        <p:spPr>
          <a:xfrm>
            <a:off x="4240696" y="2311211"/>
            <a:ext cx="4982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nl-NL" dirty="0"/>
              <a:t>2x(12 + 17x) = 0</a:t>
            </a:r>
          </a:p>
          <a:p>
            <a:r>
              <a:rPr lang="nl-NL" dirty="0"/>
              <a:t>2x = 0	v   12 + 17x = 0</a:t>
            </a:r>
          </a:p>
          <a:p>
            <a:r>
              <a:rPr lang="nl-NL" dirty="0"/>
              <a:t>x = 0	v    17x = -12</a:t>
            </a:r>
          </a:p>
          <a:p>
            <a:r>
              <a:rPr lang="nl-NL" dirty="0"/>
              <a:t>x = 0	v     x = -12/17</a:t>
            </a:r>
          </a:p>
          <a:p>
            <a:endParaRPr lang="nl-NL" dirty="0"/>
          </a:p>
          <a:p>
            <a:pPr marL="342900" indent="-342900">
              <a:buFont typeface="+mj-lt"/>
              <a:buAutoNum type="alphaLcPeriod" startAt="2"/>
            </a:pPr>
            <a:r>
              <a:rPr lang="nl-NL" dirty="0"/>
              <a:t>3x(3x – 11) = 0</a:t>
            </a:r>
          </a:p>
          <a:p>
            <a:r>
              <a:rPr lang="nl-NL" dirty="0"/>
              <a:t>3x = 0	v   3x – 11 = 0</a:t>
            </a:r>
          </a:p>
          <a:p>
            <a:r>
              <a:rPr lang="nl-NL" dirty="0"/>
              <a:t>x = 0 	v   3x = 11</a:t>
            </a:r>
          </a:p>
          <a:p>
            <a:r>
              <a:rPr lang="nl-NL" dirty="0"/>
              <a:t>x = 0	v   x = 11/3</a:t>
            </a:r>
          </a:p>
          <a:p>
            <a:pPr marL="342900" indent="-342900">
              <a:buAutoNum type="alphaLcPeriod" startAt="2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9319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vergelijkingen op.</a:t>
            </a:r>
          </a:p>
          <a:p>
            <a:pPr marL="457200" indent="-457200">
              <a:buAutoNum type="alphaLcPeriod"/>
            </a:pPr>
            <a:r>
              <a:rPr lang="nl-NL" sz="2000" dirty="0"/>
              <a:t>24x + 34x² = 0</a:t>
            </a:r>
          </a:p>
          <a:p>
            <a:pPr marL="457200" indent="-457200">
              <a:buAutoNum type="alphaLcPeriod"/>
            </a:pPr>
            <a:r>
              <a:rPr lang="nl-NL" sz="2000" dirty="0"/>
              <a:t>9x² - 33x = 0</a:t>
            </a:r>
          </a:p>
          <a:p>
            <a:pPr marL="457200" indent="-457200">
              <a:buAutoNum type="alphaLcPeriod"/>
            </a:pPr>
            <a:r>
              <a:rPr lang="nl-NL" sz="2000" dirty="0"/>
              <a:t>44p² + 12p = 0 </a:t>
            </a:r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EE9D8FC-1056-496F-8DF0-C4B5BDDA4E2E}"/>
              </a:ext>
            </a:extLst>
          </p:cNvPr>
          <p:cNvSpPr txBox="1"/>
          <p:nvPr/>
        </p:nvSpPr>
        <p:spPr>
          <a:xfrm>
            <a:off x="4240696" y="2311211"/>
            <a:ext cx="49828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nl-NL" dirty="0"/>
              <a:t>2x(12 + 17x) = 0</a:t>
            </a:r>
          </a:p>
          <a:p>
            <a:r>
              <a:rPr lang="nl-NL" dirty="0"/>
              <a:t>2x = 0	v   12 + 17x = 0</a:t>
            </a:r>
          </a:p>
          <a:p>
            <a:r>
              <a:rPr lang="nl-NL" dirty="0"/>
              <a:t>x = 0	v    17x = -12</a:t>
            </a:r>
          </a:p>
          <a:p>
            <a:r>
              <a:rPr lang="nl-NL" dirty="0"/>
              <a:t>x = 0	v     x = -12/17</a:t>
            </a:r>
          </a:p>
          <a:p>
            <a:endParaRPr lang="nl-NL" dirty="0"/>
          </a:p>
          <a:p>
            <a:pPr marL="342900" indent="-342900">
              <a:buFont typeface="+mj-lt"/>
              <a:buAutoNum type="alphaLcPeriod" startAt="2"/>
            </a:pPr>
            <a:r>
              <a:rPr lang="nl-NL" dirty="0"/>
              <a:t>3x(3x – 11) = 0</a:t>
            </a:r>
          </a:p>
          <a:p>
            <a:r>
              <a:rPr lang="nl-NL" dirty="0"/>
              <a:t>3x = 0	v   3x – 11 = 0</a:t>
            </a:r>
          </a:p>
          <a:p>
            <a:r>
              <a:rPr lang="nl-NL" dirty="0"/>
              <a:t>x = 0 	v   3x = 11</a:t>
            </a:r>
          </a:p>
          <a:p>
            <a:r>
              <a:rPr lang="nl-NL" dirty="0"/>
              <a:t>x = 0	v   x = 11/3</a:t>
            </a:r>
          </a:p>
          <a:p>
            <a:pPr marL="342900" indent="-342900">
              <a:buAutoNum type="alphaLcPeriod" startAt="2"/>
            </a:pPr>
            <a:endParaRPr lang="nl-NL" dirty="0"/>
          </a:p>
          <a:p>
            <a:pPr marL="342900" indent="-342900">
              <a:buFont typeface="+mj-lt"/>
              <a:buAutoNum type="alphaLcPeriod" startAt="3"/>
            </a:pPr>
            <a:r>
              <a:rPr lang="nl-NL" dirty="0"/>
              <a:t>4p(11p+ 3) = 0</a:t>
            </a:r>
          </a:p>
          <a:p>
            <a:r>
              <a:rPr lang="nl-NL" dirty="0"/>
              <a:t>4p = 0	v   11p + 3 = 0</a:t>
            </a:r>
          </a:p>
          <a:p>
            <a:r>
              <a:rPr lang="nl-NL" dirty="0"/>
              <a:t>p = 0	v   11p = -3</a:t>
            </a:r>
          </a:p>
          <a:p>
            <a:r>
              <a:rPr lang="nl-NL" dirty="0"/>
              <a:t>p = 0	v   p = -3/11</a:t>
            </a:r>
          </a:p>
        </p:txBody>
      </p:sp>
    </p:spTree>
    <p:extLst>
      <p:ext uri="{BB962C8B-B14F-4D97-AF65-F5344CB8AC3E}">
        <p14:creationId xmlns:p14="http://schemas.microsoft.com/office/powerpoint/2010/main" val="3478698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ACF1B-9376-4D89-B19F-048DE1BC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946044-7062-47D9-A7BF-22798F815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5496339" cy="4160520"/>
          </a:xfrm>
        </p:spPr>
        <p:txBody>
          <a:bodyPr/>
          <a:lstStyle/>
          <a:p>
            <a:r>
              <a:rPr lang="nl-NL" sz="2000" dirty="0"/>
              <a:t>Hoe herken je drietermen ?</a:t>
            </a:r>
          </a:p>
          <a:p>
            <a:pPr lvl="1"/>
            <a:r>
              <a:rPr lang="nl-NL" sz="1800" i="1" dirty="0">
                <a:latin typeface="Century Gothic" panose="020B0502020202020204" pitchFamily="34" charset="0"/>
              </a:rPr>
              <a:t>iets met x², </a:t>
            </a:r>
            <a:r>
              <a:rPr lang="nl-NL" sz="1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getal met x </a:t>
            </a:r>
            <a:r>
              <a:rPr lang="nl-NL" sz="1800" i="1" dirty="0">
                <a:latin typeface="Century Gothic" panose="020B0502020202020204" pitchFamily="34" charset="0"/>
              </a:rPr>
              <a:t>en een </a:t>
            </a:r>
            <a:r>
              <a:rPr lang="nl-NL" sz="1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los getal</a:t>
            </a:r>
            <a:endParaRPr lang="nl-NL" sz="1800" dirty="0"/>
          </a:p>
          <a:p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670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ACF1B-9376-4D89-B19F-048DE1BC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946044-7062-47D9-A7BF-22798F815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5496339" cy="4160520"/>
          </a:xfrm>
        </p:spPr>
        <p:txBody>
          <a:bodyPr/>
          <a:lstStyle/>
          <a:p>
            <a:r>
              <a:rPr lang="nl-NL" sz="2000" dirty="0"/>
              <a:t>Hoe herken je drietermen ?</a:t>
            </a:r>
          </a:p>
          <a:p>
            <a:pPr lvl="1"/>
            <a:r>
              <a:rPr lang="nl-NL" sz="1800" i="1" dirty="0">
                <a:latin typeface="Century Gothic" panose="020B0502020202020204" pitchFamily="34" charset="0"/>
              </a:rPr>
              <a:t>iets met x², </a:t>
            </a:r>
            <a:r>
              <a:rPr lang="nl-NL" sz="1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getal met x </a:t>
            </a:r>
            <a:r>
              <a:rPr lang="nl-NL" sz="1800" i="1" dirty="0">
                <a:latin typeface="Century Gothic" panose="020B0502020202020204" pitchFamily="34" charset="0"/>
              </a:rPr>
              <a:t>en een </a:t>
            </a:r>
            <a:r>
              <a:rPr lang="nl-NL" sz="1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los getal</a:t>
            </a:r>
            <a:endParaRPr lang="nl-NL" sz="1800" dirty="0"/>
          </a:p>
          <a:p>
            <a:r>
              <a:rPr lang="nl-NL" sz="2000" dirty="0"/>
              <a:t>Vergelijking met drietermen valt ook niet op te lossen met de balansmethode</a:t>
            </a:r>
          </a:p>
          <a:p>
            <a:pPr lvl="1"/>
            <a:r>
              <a:rPr lang="nl-NL" sz="1800" dirty="0"/>
              <a:t>Dubbele haakjes maken</a:t>
            </a:r>
          </a:p>
          <a:p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7358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ACF1B-9376-4D89-B19F-048DE1BC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946044-7062-47D9-A7BF-22798F815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5496339" cy="4160520"/>
          </a:xfrm>
        </p:spPr>
        <p:txBody>
          <a:bodyPr/>
          <a:lstStyle/>
          <a:p>
            <a:r>
              <a:rPr lang="nl-NL" sz="2000" dirty="0"/>
              <a:t>Hoe herken je drietermen ?</a:t>
            </a:r>
          </a:p>
          <a:p>
            <a:pPr lvl="1"/>
            <a:r>
              <a:rPr lang="nl-NL" sz="1800" i="1" dirty="0">
                <a:latin typeface="Century Gothic" panose="020B0502020202020204" pitchFamily="34" charset="0"/>
              </a:rPr>
              <a:t>iets met x², </a:t>
            </a:r>
            <a:r>
              <a:rPr lang="nl-NL" sz="1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getal met x </a:t>
            </a:r>
            <a:r>
              <a:rPr lang="nl-NL" sz="1800" i="1" dirty="0">
                <a:latin typeface="Century Gothic" panose="020B0502020202020204" pitchFamily="34" charset="0"/>
              </a:rPr>
              <a:t>en een </a:t>
            </a:r>
            <a:r>
              <a:rPr lang="nl-NL" sz="1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los getal</a:t>
            </a:r>
            <a:endParaRPr lang="nl-NL" sz="1800" dirty="0"/>
          </a:p>
          <a:p>
            <a:r>
              <a:rPr lang="nl-NL" sz="2000" dirty="0"/>
              <a:t>Vergelijking met drietermen valt ook niet op te lossen met de balansmethode</a:t>
            </a:r>
          </a:p>
          <a:p>
            <a:pPr lvl="1"/>
            <a:r>
              <a:rPr lang="nl-NL" sz="1800" dirty="0"/>
              <a:t>Dubbele haakjes maken</a:t>
            </a:r>
          </a:p>
          <a:p>
            <a:r>
              <a:rPr lang="nl-NL" sz="2000" dirty="0"/>
              <a:t>We gaan opzoek naar twee getallen die keer elkaar </a:t>
            </a:r>
            <a:r>
              <a:rPr lang="nl-NL" sz="2000" dirty="0">
                <a:solidFill>
                  <a:srgbClr val="0070C0"/>
                </a:solidFill>
              </a:rPr>
              <a:t>het losse getal </a:t>
            </a:r>
            <a:r>
              <a:rPr lang="nl-NL" sz="2000" dirty="0"/>
              <a:t>zijn en plus elkaar </a:t>
            </a:r>
            <a:r>
              <a:rPr lang="nl-NL" sz="2000" dirty="0">
                <a:solidFill>
                  <a:srgbClr val="FF0000"/>
                </a:solidFill>
              </a:rPr>
              <a:t>het getal voor de x</a:t>
            </a:r>
            <a:r>
              <a:rPr lang="nl-NL" sz="2000" dirty="0"/>
              <a:t>.</a:t>
            </a:r>
          </a:p>
          <a:p>
            <a:pPr lvl="1"/>
            <a:r>
              <a:rPr lang="nl-NL" sz="1800" dirty="0"/>
              <a:t>De haakjes hebben altijd allebei een x</a:t>
            </a:r>
          </a:p>
          <a:p>
            <a:pPr marL="457200" lvl="1" indent="0">
              <a:buNone/>
            </a:pPr>
            <a:r>
              <a:rPr lang="nl-NL" sz="1800" dirty="0"/>
              <a:t>(x +/- …)(x +/- …)</a:t>
            </a:r>
          </a:p>
          <a:p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8343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x² + 15x + 36 = 0</a:t>
            </a:r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7AED7E9-85E0-4295-BB53-FAD811258CB4}"/>
              </a:ext>
            </a:extLst>
          </p:cNvPr>
          <p:cNvSpPr txBox="1">
            <a:spLocks/>
          </p:cNvSpPr>
          <p:nvPr/>
        </p:nvSpPr>
        <p:spPr>
          <a:xfrm>
            <a:off x="6796838" y="1234739"/>
            <a:ext cx="5236731" cy="3721574"/>
          </a:xfrm>
          <a:prstGeom prst="rect">
            <a:avLst/>
          </a:prstGeom>
          <a:ln w="28575">
            <a:solidFill>
              <a:srgbClr val="00B0F0"/>
            </a:solidFill>
            <a:prstDash val="sys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u="sng" dirty="0"/>
              <a:t>Stappenplan	drietermen </a:t>
            </a:r>
            <a:r>
              <a:rPr lang="nl-NL" sz="1600" dirty="0"/>
              <a:t>(= product-som-methode)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AutoNum type="arabicPeriod"/>
            </a:pPr>
            <a:r>
              <a:rPr lang="nl-NL" sz="1800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sz="1800" dirty="0"/>
              <a:t>Bereken de oplossingen voor x met de balansmethode.</a:t>
            </a:r>
          </a:p>
        </p:txBody>
      </p:sp>
    </p:spTree>
    <p:extLst>
      <p:ext uri="{BB962C8B-B14F-4D97-AF65-F5344CB8AC3E}">
        <p14:creationId xmlns:p14="http://schemas.microsoft.com/office/powerpoint/2010/main" val="1538184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x² + 15x + 36 = 0</a:t>
            </a:r>
          </a:p>
          <a:p>
            <a:pPr marL="457200" indent="-457200">
              <a:buAutoNum type="arabicPeriod"/>
            </a:pPr>
            <a:r>
              <a:rPr lang="nl-NL" sz="2000" dirty="0"/>
              <a:t>Som: 15   &amp;   Product: 36 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7AED7E9-85E0-4295-BB53-FAD811258CB4}"/>
              </a:ext>
            </a:extLst>
          </p:cNvPr>
          <p:cNvSpPr txBox="1">
            <a:spLocks/>
          </p:cNvSpPr>
          <p:nvPr/>
        </p:nvSpPr>
        <p:spPr>
          <a:xfrm>
            <a:off x="6796838" y="1234739"/>
            <a:ext cx="5236731" cy="3721574"/>
          </a:xfrm>
          <a:prstGeom prst="rect">
            <a:avLst/>
          </a:prstGeom>
          <a:ln w="28575">
            <a:solidFill>
              <a:srgbClr val="00B0F0"/>
            </a:solidFill>
            <a:prstDash val="sys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u="sng" dirty="0"/>
              <a:t>Stappenplan	drietermen </a:t>
            </a:r>
            <a:r>
              <a:rPr lang="nl-NL" sz="1600" dirty="0"/>
              <a:t>(= product-som-methode)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AutoNum type="arabicPeriod"/>
            </a:pPr>
            <a:r>
              <a:rPr lang="nl-NL" sz="1800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sz="1800" dirty="0"/>
              <a:t>Bereken de oplossingen voor x met de balansmethode.</a:t>
            </a:r>
          </a:p>
        </p:txBody>
      </p:sp>
    </p:spTree>
    <p:extLst>
      <p:ext uri="{BB962C8B-B14F-4D97-AF65-F5344CB8AC3E}">
        <p14:creationId xmlns:p14="http://schemas.microsoft.com/office/powerpoint/2010/main" val="395841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3188C-61AA-4D9B-B6A1-0557C0C9E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3DD73F-CC5D-4DDD-9CFC-C1D99B6D6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doel</a:t>
            </a:r>
          </a:p>
          <a:p>
            <a:r>
              <a:rPr lang="nl-NL" dirty="0"/>
              <a:t>Kwadratische vergelijkingen oplossen</a:t>
            </a:r>
          </a:p>
          <a:p>
            <a:pPr lvl="1"/>
            <a:r>
              <a:rPr lang="nl-NL" dirty="0"/>
              <a:t>Ontbinden van tweetermen</a:t>
            </a:r>
          </a:p>
          <a:p>
            <a:pPr lvl="1"/>
            <a:r>
              <a:rPr lang="nl-NL" dirty="0"/>
              <a:t>Ontbinden van drietermen</a:t>
            </a:r>
          </a:p>
          <a:p>
            <a:r>
              <a:rPr lang="nl-NL" dirty="0"/>
              <a:t>Huiswerk</a:t>
            </a:r>
          </a:p>
        </p:txBody>
      </p:sp>
    </p:spTree>
    <p:extLst>
      <p:ext uri="{BB962C8B-B14F-4D97-AF65-F5344CB8AC3E}">
        <p14:creationId xmlns:p14="http://schemas.microsoft.com/office/powerpoint/2010/main" val="664852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x² + 15x + 36 = 0</a:t>
            </a:r>
          </a:p>
          <a:p>
            <a:pPr marL="457200" indent="-457200">
              <a:buAutoNum type="arabicPeriod"/>
            </a:pPr>
            <a:r>
              <a:rPr lang="nl-NL" sz="2000" dirty="0"/>
              <a:t>Som: 15   &amp;   Product: 36</a:t>
            </a:r>
          </a:p>
          <a:p>
            <a:pPr marL="457200" indent="-457200">
              <a:buAutoNum type="arabicPeriod"/>
            </a:pPr>
            <a:r>
              <a:rPr lang="nl-NL" sz="2000" dirty="0"/>
              <a:t> 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7AED7E9-85E0-4295-BB53-FAD811258CB4}"/>
              </a:ext>
            </a:extLst>
          </p:cNvPr>
          <p:cNvSpPr txBox="1">
            <a:spLocks/>
          </p:cNvSpPr>
          <p:nvPr/>
        </p:nvSpPr>
        <p:spPr>
          <a:xfrm>
            <a:off x="6796838" y="1234739"/>
            <a:ext cx="5236731" cy="3721574"/>
          </a:xfrm>
          <a:prstGeom prst="rect">
            <a:avLst/>
          </a:prstGeom>
          <a:ln w="28575">
            <a:solidFill>
              <a:srgbClr val="00B0F0"/>
            </a:solidFill>
            <a:prstDash val="sys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u="sng" dirty="0"/>
              <a:t>Stappenplan	drietermen </a:t>
            </a:r>
            <a:r>
              <a:rPr lang="nl-NL" sz="1600" dirty="0"/>
              <a:t>(= product-som-methode)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AutoNum type="arabicPeriod"/>
            </a:pPr>
            <a:r>
              <a:rPr lang="nl-NL" sz="1800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sz="1800" dirty="0"/>
              <a:t>Bereken de oplossingen voor x met de balansmethode.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3D6F4270-0F1D-4975-A8D7-89F0E57EDF1E}"/>
              </a:ext>
            </a:extLst>
          </p:cNvPr>
          <p:cNvGraphicFramePr>
            <a:graphicFrameLocks noGrp="1"/>
          </p:cNvGraphicFramePr>
          <p:nvPr/>
        </p:nvGraphicFramePr>
        <p:xfrm>
          <a:off x="1011583" y="2674302"/>
          <a:ext cx="3745947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8649">
                  <a:extLst>
                    <a:ext uri="{9D8B030D-6E8A-4147-A177-3AD203B41FA5}">
                      <a16:colId xmlns:a16="http://schemas.microsoft.com/office/drawing/2014/main" val="3431906749"/>
                    </a:ext>
                  </a:extLst>
                </a:gridCol>
                <a:gridCol w="1248649">
                  <a:extLst>
                    <a:ext uri="{9D8B030D-6E8A-4147-A177-3AD203B41FA5}">
                      <a16:colId xmlns:a16="http://schemas.microsoft.com/office/drawing/2014/main" val="869767645"/>
                    </a:ext>
                  </a:extLst>
                </a:gridCol>
                <a:gridCol w="1248649">
                  <a:extLst>
                    <a:ext uri="{9D8B030D-6E8A-4147-A177-3AD203B41FA5}">
                      <a16:colId xmlns:a16="http://schemas.microsoft.com/office/drawing/2014/main" val="590825558"/>
                    </a:ext>
                  </a:extLst>
                </a:gridCol>
              </a:tblGrid>
              <a:tr h="304569"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Product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65666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90790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30534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55094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02447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7335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987153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29545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84867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53881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548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706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x² + 15x + 36 = 0</a:t>
            </a:r>
          </a:p>
          <a:p>
            <a:pPr marL="457200" indent="-457200">
              <a:buAutoNum type="arabicPeriod"/>
            </a:pPr>
            <a:r>
              <a:rPr lang="nl-NL" sz="2000" dirty="0"/>
              <a:t>Som: 15   &amp;   Product: 36</a:t>
            </a:r>
          </a:p>
          <a:p>
            <a:pPr marL="457200" indent="-457200">
              <a:buAutoNum type="arabicPeriod"/>
            </a:pPr>
            <a:r>
              <a:rPr lang="nl-NL" sz="2000" dirty="0"/>
              <a:t> </a:t>
            </a:r>
          </a:p>
          <a:p>
            <a:pPr marL="457200" indent="-457200">
              <a:buAutoNum type="arabicPeriod"/>
            </a:pPr>
            <a:r>
              <a:rPr lang="nl-NL" sz="2000" dirty="0"/>
              <a:t> 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7AED7E9-85E0-4295-BB53-FAD811258CB4}"/>
              </a:ext>
            </a:extLst>
          </p:cNvPr>
          <p:cNvSpPr txBox="1">
            <a:spLocks/>
          </p:cNvSpPr>
          <p:nvPr/>
        </p:nvSpPr>
        <p:spPr>
          <a:xfrm>
            <a:off x="6796838" y="1234739"/>
            <a:ext cx="5236731" cy="3721574"/>
          </a:xfrm>
          <a:prstGeom prst="rect">
            <a:avLst/>
          </a:prstGeom>
          <a:ln w="28575">
            <a:solidFill>
              <a:srgbClr val="00B0F0"/>
            </a:solidFill>
            <a:prstDash val="sys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u="sng" dirty="0"/>
              <a:t>Stappenplan	drietermen </a:t>
            </a:r>
            <a:r>
              <a:rPr lang="nl-NL" sz="1600" dirty="0"/>
              <a:t>(= product-som-methode)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AutoNum type="arabicPeriod"/>
            </a:pPr>
            <a:r>
              <a:rPr lang="nl-NL" sz="1800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sz="1800" dirty="0"/>
              <a:t>Bereken de oplossingen voor x met de balansmethode.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3D6F4270-0F1D-4975-A8D7-89F0E57EDF1E}"/>
              </a:ext>
            </a:extLst>
          </p:cNvPr>
          <p:cNvGraphicFramePr>
            <a:graphicFrameLocks noGrp="1"/>
          </p:cNvGraphicFramePr>
          <p:nvPr/>
        </p:nvGraphicFramePr>
        <p:xfrm>
          <a:off x="1011583" y="2674302"/>
          <a:ext cx="3745947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8649">
                  <a:extLst>
                    <a:ext uri="{9D8B030D-6E8A-4147-A177-3AD203B41FA5}">
                      <a16:colId xmlns:a16="http://schemas.microsoft.com/office/drawing/2014/main" val="3431906749"/>
                    </a:ext>
                  </a:extLst>
                </a:gridCol>
                <a:gridCol w="1248649">
                  <a:extLst>
                    <a:ext uri="{9D8B030D-6E8A-4147-A177-3AD203B41FA5}">
                      <a16:colId xmlns:a16="http://schemas.microsoft.com/office/drawing/2014/main" val="869767645"/>
                    </a:ext>
                  </a:extLst>
                </a:gridCol>
                <a:gridCol w="1248649">
                  <a:extLst>
                    <a:ext uri="{9D8B030D-6E8A-4147-A177-3AD203B41FA5}">
                      <a16:colId xmlns:a16="http://schemas.microsoft.com/office/drawing/2014/main" val="590825558"/>
                    </a:ext>
                  </a:extLst>
                </a:gridCol>
              </a:tblGrid>
              <a:tr h="304569"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Product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65666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90790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30534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55094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02447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7335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987153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29545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84867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53881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548866"/>
                  </a:ext>
                </a:extLst>
              </a:tr>
            </a:tbl>
          </a:graphicData>
        </a:graphic>
      </p:graphicFrame>
      <p:sp>
        <p:nvSpPr>
          <p:cNvPr id="7" name="Rechthoek 6">
            <a:extLst>
              <a:ext uri="{FF2B5EF4-FFF2-40B4-BE49-F238E27FC236}">
                <a16:creationId xmlns:a16="http://schemas.microsoft.com/office/drawing/2014/main" id="{FE529CB2-62A8-46D3-8A1F-AE3824C131B9}"/>
              </a:ext>
            </a:extLst>
          </p:cNvPr>
          <p:cNvSpPr/>
          <p:nvPr/>
        </p:nvSpPr>
        <p:spPr>
          <a:xfrm>
            <a:off x="1011583" y="4492487"/>
            <a:ext cx="3745947" cy="371061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2014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x² + 15x + 36 = 0</a:t>
            </a:r>
          </a:p>
          <a:p>
            <a:pPr marL="457200" indent="-457200">
              <a:buAutoNum type="arabicPeriod"/>
            </a:pPr>
            <a:r>
              <a:rPr lang="nl-NL" sz="2000" dirty="0"/>
              <a:t>Som: 15   &amp;   Product: 36</a:t>
            </a:r>
          </a:p>
          <a:p>
            <a:pPr marL="457200" indent="-457200">
              <a:buAutoNum type="arabicPeriod"/>
            </a:pPr>
            <a:r>
              <a:rPr lang="nl-NL" sz="2000" dirty="0"/>
              <a:t> </a:t>
            </a:r>
          </a:p>
          <a:p>
            <a:pPr marL="457200" indent="-457200">
              <a:buAutoNum type="arabicPeriod"/>
            </a:pPr>
            <a:r>
              <a:rPr lang="nl-NL" sz="2000" dirty="0"/>
              <a:t> 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7AED7E9-85E0-4295-BB53-FAD811258CB4}"/>
              </a:ext>
            </a:extLst>
          </p:cNvPr>
          <p:cNvSpPr txBox="1">
            <a:spLocks/>
          </p:cNvSpPr>
          <p:nvPr/>
        </p:nvSpPr>
        <p:spPr>
          <a:xfrm>
            <a:off x="6796838" y="1234739"/>
            <a:ext cx="5236731" cy="3721574"/>
          </a:xfrm>
          <a:prstGeom prst="rect">
            <a:avLst/>
          </a:prstGeom>
          <a:ln w="28575">
            <a:solidFill>
              <a:srgbClr val="00B0F0"/>
            </a:solidFill>
            <a:prstDash val="sys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u="sng" dirty="0"/>
              <a:t>Stappenplan	drietermen </a:t>
            </a:r>
            <a:r>
              <a:rPr lang="nl-NL" sz="1600" dirty="0"/>
              <a:t>(= product-som-methode)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AutoNum type="arabicPeriod"/>
            </a:pPr>
            <a:r>
              <a:rPr lang="nl-NL" sz="1800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sz="1800" dirty="0"/>
              <a:t>Bereken de oplossingen voor x met de balansmethode.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3D6F4270-0F1D-4975-A8D7-89F0E57EDF1E}"/>
              </a:ext>
            </a:extLst>
          </p:cNvPr>
          <p:cNvGraphicFramePr>
            <a:graphicFrameLocks noGrp="1"/>
          </p:cNvGraphicFramePr>
          <p:nvPr/>
        </p:nvGraphicFramePr>
        <p:xfrm>
          <a:off x="1011583" y="2674302"/>
          <a:ext cx="3745947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8649">
                  <a:extLst>
                    <a:ext uri="{9D8B030D-6E8A-4147-A177-3AD203B41FA5}">
                      <a16:colId xmlns:a16="http://schemas.microsoft.com/office/drawing/2014/main" val="3431906749"/>
                    </a:ext>
                  </a:extLst>
                </a:gridCol>
                <a:gridCol w="1248649">
                  <a:extLst>
                    <a:ext uri="{9D8B030D-6E8A-4147-A177-3AD203B41FA5}">
                      <a16:colId xmlns:a16="http://schemas.microsoft.com/office/drawing/2014/main" val="869767645"/>
                    </a:ext>
                  </a:extLst>
                </a:gridCol>
                <a:gridCol w="1248649">
                  <a:extLst>
                    <a:ext uri="{9D8B030D-6E8A-4147-A177-3AD203B41FA5}">
                      <a16:colId xmlns:a16="http://schemas.microsoft.com/office/drawing/2014/main" val="590825558"/>
                    </a:ext>
                  </a:extLst>
                </a:gridCol>
              </a:tblGrid>
              <a:tr h="304569"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Product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65666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90790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30534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55094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02447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7335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987153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29545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84867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53881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548866"/>
                  </a:ext>
                </a:extLst>
              </a:tr>
            </a:tbl>
          </a:graphicData>
        </a:graphic>
      </p:graphicFrame>
      <p:sp>
        <p:nvSpPr>
          <p:cNvPr id="7" name="Rechthoek 6">
            <a:extLst>
              <a:ext uri="{FF2B5EF4-FFF2-40B4-BE49-F238E27FC236}">
                <a16:creationId xmlns:a16="http://schemas.microsoft.com/office/drawing/2014/main" id="{FE529CB2-62A8-46D3-8A1F-AE3824C131B9}"/>
              </a:ext>
            </a:extLst>
          </p:cNvPr>
          <p:cNvSpPr/>
          <p:nvPr/>
        </p:nvSpPr>
        <p:spPr>
          <a:xfrm>
            <a:off x="1011583" y="4492487"/>
            <a:ext cx="3745947" cy="371061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A67D0DF-4DDA-4293-A947-C2A37E4FA475}"/>
              </a:ext>
            </a:extLst>
          </p:cNvPr>
          <p:cNvSpPr txBox="1">
            <a:spLocks/>
          </p:cNvSpPr>
          <p:nvPr/>
        </p:nvSpPr>
        <p:spPr>
          <a:xfrm>
            <a:off x="4886740" y="5257010"/>
            <a:ext cx="4230756" cy="416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nl-NL" sz="2000" dirty="0"/>
              <a:t>(x + 3)(x + 12) = 0</a:t>
            </a:r>
          </a:p>
        </p:txBody>
      </p:sp>
    </p:spTree>
    <p:extLst>
      <p:ext uri="{BB962C8B-B14F-4D97-AF65-F5344CB8AC3E}">
        <p14:creationId xmlns:p14="http://schemas.microsoft.com/office/powerpoint/2010/main" val="1767277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x² + 15x + 36 = 0</a:t>
            </a:r>
          </a:p>
          <a:p>
            <a:pPr marL="457200" indent="-457200">
              <a:buAutoNum type="arabicPeriod"/>
            </a:pPr>
            <a:r>
              <a:rPr lang="nl-NL" sz="2000" dirty="0"/>
              <a:t>Som: 15   &amp;   Product: 36</a:t>
            </a:r>
          </a:p>
          <a:p>
            <a:pPr marL="457200" indent="-457200">
              <a:buAutoNum type="arabicPeriod"/>
            </a:pPr>
            <a:r>
              <a:rPr lang="nl-NL" sz="2000" dirty="0"/>
              <a:t> </a:t>
            </a:r>
          </a:p>
          <a:p>
            <a:pPr marL="457200" indent="-457200">
              <a:buAutoNum type="arabicPeriod"/>
            </a:pPr>
            <a:r>
              <a:rPr lang="nl-NL" sz="2000" dirty="0"/>
              <a:t> 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7AED7E9-85E0-4295-BB53-FAD811258CB4}"/>
              </a:ext>
            </a:extLst>
          </p:cNvPr>
          <p:cNvSpPr txBox="1">
            <a:spLocks/>
          </p:cNvSpPr>
          <p:nvPr/>
        </p:nvSpPr>
        <p:spPr>
          <a:xfrm>
            <a:off x="6796838" y="1234739"/>
            <a:ext cx="5236731" cy="3721574"/>
          </a:xfrm>
          <a:prstGeom prst="rect">
            <a:avLst/>
          </a:prstGeom>
          <a:ln w="28575">
            <a:solidFill>
              <a:srgbClr val="00B0F0"/>
            </a:solidFill>
            <a:prstDash val="sys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u="sng" dirty="0"/>
              <a:t>Stappenplan	drietermen </a:t>
            </a:r>
            <a:r>
              <a:rPr lang="nl-NL" sz="1600" dirty="0"/>
              <a:t>(= product-som-methode)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AutoNum type="arabicPeriod"/>
            </a:pPr>
            <a:r>
              <a:rPr lang="nl-NL" sz="1800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sz="1800" dirty="0"/>
              <a:t>Bereken de oplossingen voor x met de balansmethode.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3D6F4270-0F1D-4975-A8D7-89F0E57EDF1E}"/>
              </a:ext>
            </a:extLst>
          </p:cNvPr>
          <p:cNvGraphicFramePr>
            <a:graphicFrameLocks noGrp="1"/>
          </p:cNvGraphicFramePr>
          <p:nvPr/>
        </p:nvGraphicFramePr>
        <p:xfrm>
          <a:off x="1011583" y="2674302"/>
          <a:ext cx="3745947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8649">
                  <a:extLst>
                    <a:ext uri="{9D8B030D-6E8A-4147-A177-3AD203B41FA5}">
                      <a16:colId xmlns:a16="http://schemas.microsoft.com/office/drawing/2014/main" val="3431906749"/>
                    </a:ext>
                  </a:extLst>
                </a:gridCol>
                <a:gridCol w="1248649">
                  <a:extLst>
                    <a:ext uri="{9D8B030D-6E8A-4147-A177-3AD203B41FA5}">
                      <a16:colId xmlns:a16="http://schemas.microsoft.com/office/drawing/2014/main" val="869767645"/>
                    </a:ext>
                  </a:extLst>
                </a:gridCol>
                <a:gridCol w="1248649">
                  <a:extLst>
                    <a:ext uri="{9D8B030D-6E8A-4147-A177-3AD203B41FA5}">
                      <a16:colId xmlns:a16="http://schemas.microsoft.com/office/drawing/2014/main" val="590825558"/>
                    </a:ext>
                  </a:extLst>
                </a:gridCol>
              </a:tblGrid>
              <a:tr h="304569"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Product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65666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90790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30534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55094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02447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7335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987153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29545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84867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53881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548866"/>
                  </a:ext>
                </a:extLst>
              </a:tr>
            </a:tbl>
          </a:graphicData>
        </a:graphic>
      </p:graphicFrame>
      <p:sp>
        <p:nvSpPr>
          <p:cNvPr id="7" name="Rechthoek 6">
            <a:extLst>
              <a:ext uri="{FF2B5EF4-FFF2-40B4-BE49-F238E27FC236}">
                <a16:creationId xmlns:a16="http://schemas.microsoft.com/office/drawing/2014/main" id="{FE529CB2-62A8-46D3-8A1F-AE3824C131B9}"/>
              </a:ext>
            </a:extLst>
          </p:cNvPr>
          <p:cNvSpPr/>
          <p:nvPr/>
        </p:nvSpPr>
        <p:spPr>
          <a:xfrm>
            <a:off x="1011583" y="4492487"/>
            <a:ext cx="3745947" cy="371061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A67D0DF-4DDA-4293-A947-C2A37E4FA475}"/>
              </a:ext>
            </a:extLst>
          </p:cNvPr>
          <p:cNvSpPr txBox="1">
            <a:spLocks/>
          </p:cNvSpPr>
          <p:nvPr/>
        </p:nvSpPr>
        <p:spPr>
          <a:xfrm>
            <a:off x="4886740" y="5257010"/>
            <a:ext cx="4230756" cy="416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nl-NL" sz="2000" dirty="0"/>
              <a:t>(x + 3)(x + 12) = 0</a:t>
            </a:r>
          </a:p>
          <a:p>
            <a:pPr marL="457200" indent="-457200">
              <a:buFont typeface="Arial" panose="020B0604020202020204" pitchFamily="34" charset="0"/>
              <a:buAutoNum type="arabicPeriod" startAt="4"/>
            </a:pPr>
            <a:r>
              <a:rPr lang="nl-NL" sz="2000" dirty="0"/>
              <a:t>x + 3 = 0	v	x + 12 = 0</a:t>
            </a:r>
          </a:p>
        </p:txBody>
      </p:sp>
    </p:spTree>
    <p:extLst>
      <p:ext uri="{BB962C8B-B14F-4D97-AF65-F5344CB8AC3E}">
        <p14:creationId xmlns:p14="http://schemas.microsoft.com/office/powerpoint/2010/main" val="2195486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x² + 15x + 36 = 0</a:t>
            </a:r>
          </a:p>
          <a:p>
            <a:pPr marL="457200" indent="-457200">
              <a:buAutoNum type="arabicPeriod"/>
            </a:pPr>
            <a:r>
              <a:rPr lang="nl-NL" sz="2000" dirty="0"/>
              <a:t>Som: 15   &amp;   Product: 36</a:t>
            </a:r>
          </a:p>
          <a:p>
            <a:pPr marL="457200" indent="-457200">
              <a:buAutoNum type="arabicPeriod"/>
            </a:pPr>
            <a:r>
              <a:rPr lang="nl-NL" sz="2000" dirty="0"/>
              <a:t> </a:t>
            </a:r>
          </a:p>
          <a:p>
            <a:pPr marL="457200" indent="-457200">
              <a:buAutoNum type="arabicPeriod"/>
            </a:pPr>
            <a:r>
              <a:rPr lang="nl-NL" sz="2000" dirty="0"/>
              <a:t> 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7AED7E9-85E0-4295-BB53-FAD811258CB4}"/>
              </a:ext>
            </a:extLst>
          </p:cNvPr>
          <p:cNvSpPr txBox="1">
            <a:spLocks/>
          </p:cNvSpPr>
          <p:nvPr/>
        </p:nvSpPr>
        <p:spPr>
          <a:xfrm>
            <a:off x="6796838" y="1234739"/>
            <a:ext cx="5236731" cy="3721574"/>
          </a:xfrm>
          <a:prstGeom prst="rect">
            <a:avLst/>
          </a:prstGeom>
          <a:ln w="28575">
            <a:solidFill>
              <a:srgbClr val="00B0F0"/>
            </a:solidFill>
            <a:prstDash val="sys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u="sng" dirty="0"/>
              <a:t>Stappenplan	drietermen </a:t>
            </a:r>
            <a:r>
              <a:rPr lang="nl-NL" sz="1600" dirty="0"/>
              <a:t>(= product-som-methode)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AutoNum type="arabicPeriod"/>
            </a:pPr>
            <a:r>
              <a:rPr lang="nl-NL" sz="1800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sz="1800" dirty="0"/>
              <a:t>Bereken de oplossingen voor x met de balansmethode.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3D6F4270-0F1D-4975-A8D7-89F0E57EDF1E}"/>
              </a:ext>
            </a:extLst>
          </p:cNvPr>
          <p:cNvGraphicFramePr>
            <a:graphicFrameLocks noGrp="1"/>
          </p:cNvGraphicFramePr>
          <p:nvPr/>
        </p:nvGraphicFramePr>
        <p:xfrm>
          <a:off x="1011583" y="2674302"/>
          <a:ext cx="3745947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8649">
                  <a:extLst>
                    <a:ext uri="{9D8B030D-6E8A-4147-A177-3AD203B41FA5}">
                      <a16:colId xmlns:a16="http://schemas.microsoft.com/office/drawing/2014/main" val="3431906749"/>
                    </a:ext>
                  </a:extLst>
                </a:gridCol>
                <a:gridCol w="1248649">
                  <a:extLst>
                    <a:ext uri="{9D8B030D-6E8A-4147-A177-3AD203B41FA5}">
                      <a16:colId xmlns:a16="http://schemas.microsoft.com/office/drawing/2014/main" val="869767645"/>
                    </a:ext>
                  </a:extLst>
                </a:gridCol>
                <a:gridCol w="1248649">
                  <a:extLst>
                    <a:ext uri="{9D8B030D-6E8A-4147-A177-3AD203B41FA5}">
                      <a16:colId xmlns:a16="http://schemas.microsoft.com/office/drawing/2014/main" val="590825558"/>
                    </a:ext>
                  </a:extLst>
                </a:gridCol>
              </a:tblGrid>
              <a:tr h="304569"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Product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65666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90790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30534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55094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02447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7335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987153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29545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84867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538819"/>
                  </a:ext>
                </a:extLst>
              </a:tr>
              <a:tr h="308799"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548866"/>
                  </a:ext>
                </a:extLst>
              </a:tr>
            </a:tbl>
          </a:graphicData>
        </a:graphic>
      </p:graphicFrame>
      <p:sp>
        <p:nvSpPr>
          <p:cNvPr id="7" name="Rechthoek 6">
            <a:extLst>
              <a:ext uri="{FF2B5EF4-FFF2-40B4-BE49-F238E27FC236}">
                <a16:creationId xmlns:a16="http://schemas.microsoft.com/office/drawing/2014/main" id="{FE529CB2-62A8-46D3-8A1F-AE3824C131B9}"/>
              </a:ext>
            </a:extLst>
          </p:cNvPr>
          <p:cNvSpPr/>
          <p:nvPr/>
        </p:nvSpPr>
        <p:spPr>
          <a:xfrm>
            <a:off x="1011583" y="4492487"/>
            <a:ext cx="3745947" cy="371061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A67D0DF-4DDA-4293-A947-C2A37E4FA475}"/>
              </a:ext>
            </a:extLst>
          </p:cNvPr>
          <p:cNvSpPr txBox="1">
            <a:spLocks/>
          </p:cNvSpPr>
          <p:nvPr/>
        </p:nvSpPr>
        <p:spPr>
          <a:xfrm>
            <a:off x="4886740" y="5257010"/>
            <a:ext cx="4230756" cy="416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nl-NL" sz="2000" dirty="0"/>
              <a:t>(x + 3)(x + 12) = 0</a:t>
            </a:r>
          </a:p>
          <a:p>
            <a:pPr marL="457200" indent="-457200">
              <a:buFont typeface="Arial" panose="020B0604020202020204" pitchFamily="34" charset="0"/>
              <a:buAutoNum type="arabicPeriod" startAt="4"/>
            </a:pPr>
            <a:r>
              <a:rPr lang="nl-NL" sz="2000" dirty="0"/>
              <a:t>x + 3 = 0	v	x + 12 = 0</a:t>
            </a:r>
          </a:p>
          <a:p>
            <a:pPr marL="457200" indent="-457200">
              <a:buFont typeface="Arial" panose="020B0604020202020204" pitchFamily="34" charset="0"/>
              <a:buAutoNum type="arabicPeriod" startAt="4"/>
            </a:pPr>
            <a:r>
              <a:rPr lang="nl-NL" sz="2000" dirty="0"/>
              <a:t>X = -3	v	x = -12 </a:t>
            </a:r>
          </a:p>
        </p:txBody>
      </p:sp>
    </p:spTree>
    <p:extLst>
      <p:ext uri="{BB962C8B-B14F-4D97-AF65-F5344CB8AC3E}">
        <p14:creationId xmlns:p14="http://schemas.microsoft.com/office/powerpoint/2010/main" val="2541191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457200" indent="-457200">
              <a:buAutoNum type="alphaLcPeriod"/>
            </a:pPr>
            <a:r>
              <a:rPr lang="nl-NL" sz="2000" dirty="0"/>
              <a:t>x² - 13x + 36 =0</a:t>
            </a:r>
          </a:p>
          <a:p>
            <a:pPr marL="457200" indent="-457200">
              <a:buAutoNum type="alphaLcPeriod"/>
            </a:pPr>
            <a:r>
              <a:rPr lang="nl-NL" sz="2000" dirty="0"/>
              <a:t>x² - x – 72 = 0</a:t>
            </a:r>
          </a:p>
          <a:p>
            <a:pPr marL="457200" indent="-457200">
              <a:buAutoNum type="alphaLcPeriod"/>
            </a:pPr>
            <a:r>
              <a:rPr lang="nl-NL" sz="2000" dirty="0"/>
              <a:t>x² + 14x  + 48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7AED7E9-85E0-4295-BB53-FAD811258CB4}"/>
              </a:ext>
            </a:extLst>
          </p:cNvPr>
          <p:cNvSpPr txBox="1">
            <a:spLocks/>
          </p:cNvSpPr>
          <p:nvPr/>
        </p:nvSpPr>
        <p:spPr>
          <a:xfrm>
            <a:off x="6796838" y="1234739"/>
            <a:ext cx="5236731" cy="3721574"/>
          </a:xfrm>
          <a:prstGeom prst="rect">
            <a:avLst/>
          </a:prstGeom>
          <a:ln w="28575">
            <a:solidFill>
              <a:srgbClr val="00B0F0"/>
            </a:solidFill>
            <a:prstDash val="sys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u="sng" dirty="0"/>
              <a:t>Stappenplan	drietermen </a:t>
            </a:r>
            <a:r>
              <a:rPr lang="nl-NL" sz="1600" dirty="0"/>
              <a:t>(= product-som-methode)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AutoNum type="arabicPeriod"/>
            </a:pPr>
            <a:r>
              <a:rPr lang="nl-NL" sz="1800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sz="1800" dirty="0"/>
              <a:t>Bereken de oplossingen voor x met de balansmethode.</a:t>
            </a:r>
          </a:p>
        </p:txBody>
      </p:sp>
      <p:sp>
        <p:nvSpPr>
          <p:cNvPr id="9" name="Wolk 8">
            <a:extLst>
              <a:ext uri="{FF2B5EF4-FFF2-40B4-BE49-F238E27FC236}">
                <a16:creationId xmlns:a16="http://schemas.microsoft.com/office/drawing/2014/main" id="{5BFC8BCA-E423-43E8-B852-43BF344BA01F}"/>
              </a:ext>
            </a:extLst>
          </p:cNvPr>
          <p:cNvSpPr/>
          <p:nvPr/>
        </p:nvSpPr>
        <p:spPr>
          <a:xfrm>
            <a:off x="6096000" y="5078881"/>
            <a:ext cx="4913246" cy="1722092"/>
          </a:xfrm>
          <a:prstGeom prst="clou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Los de vergelijkingen op</a:t>
            </a:r>
          </a:p>
          <a:p>
            <a:pPr algn="ctr"/>
            <a:r>
              <a:rPr lang="nl-NL" dirty="0"/>
              <a:t>Je hebt ongeveer 5minuten de tijd</a:t>
            </a:r>
          </a:p>
        </p:txBody>
      </p:sp>
    </p:spTree>
    <p:extLst>
      <p:ext uri="{BB962C8B-B14F-4D97-AF65-F5344CB8AC3E}">
        <p14:creationId xmlns:p14="http://schemas.microsoft.com/office/powerpoint/2010/main" val="29869351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457200" indent="-457200">
              <a:buAutoNum type="alphaLcPeriod"/>
            </a:pPr>
            <a:r>
              <a:rPr lang="nl-NL" sz="2000" dirty="0"/>
              <a:t>x² - 13x + 36 =0</a:t>
            </a:r>
          </a:p>
          <a:p>
            <a:pPr marL="457200" indent="-457200">
              <a:buAutoNum type="alphaLcPeriod"/>
            </a:pPr>
            <a:r>
              <a:rPr lang="nl-NL" sz="2000" dirty="0"/>
              <a:t>x² - x – 72 = 0</a:t>
            </a:r>
          </a:p>
          <a:p>
            <a:pPr marL="457200" indent="-457200">
              <a:buAutoNum type="alphaLcPeriod"/>
            </a:pPr>
            <a:r>
              <a:rPr lang="nl-NL" sz="2000" dirty="0"/>
              <a:t>x² + 14x  + 48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4D34113-6523-4378-96E5-B6AF6160143D}"/>
              </a:ext>
            </a:extLst>
          </p:cNvPr>
          <p:cNvSpPr txBox="1"/>
          <p:nvPr/>
        </p:nvSpPr>
        <p:spPr>
          <a:xfrm>
            <a:off x="3625660" y="2674302"/>
            <a:ext cx="49828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nl-NL" dirty="0"/>
              <a:t>(x -4)(x – 9) = 0</a:t>
            </a:r>
          </a:p>
          <a:p>
            <a:r>
              <a:rPr lang="nl-NL" dirty="0"/>
              <a:t>x – 4 = 0	  v   x – 9 = 0</a:t>
            </a:r>
          </a:p>
          <a:p>
            <a:r>
              <a:rPr lang="nl-NL" dirty="0"/>
              <a:t>x = 4	  v    x = 9</a:t>
            </a:r>
          </a:p>
        </p:txBody>
      </p:sp>
    </p:spTree>
    <p:extLst>
      <p:ext uri="{BB962C8B-B14F-4D97-AF65-F5344CB8AC3E}">
        <p14:creationId xmlns:p14="http://schemas.microsoft.com/office/powerpoint/2010/main" val="2066071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457200" indent="-457200">
              <a:buAutoNum type="alphaLcPeriod"/>
            </a:pPr>
            <a:r>
              <a:rPr lang="nl-NL" sz="2000" dirty="0"/>
              <a:t>x² - 13x + 36 =0</a:t>
            </a:r>
          </a:p>
          <a:p>
            <a:pPr marL="457200" indent="-457200">
              <a:buAutoNum type="alphaLcPeriod"/>
            </a:pPr>
            <a:r>
              <a:rPr lang="nl-NL" sz="2000" dirty="0"/>
              <a:t>x² - x – 72 = 0</a:t>
            </a:r>
          </a:p>
          <a:p>
            <a:pPr marL="457200" indent="-457200">
              <a:buAutoNum type="alphaLcPeriod"/>
            </a:pPr>
            <a:r>
              <a:rPr lang="nl-NL" sz="2000" dirty="0"/>
              <a:t>x² + 14x  + 48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4D34113-6523-4378-96E5-B6AF6160143D}"/>
              </a:ext>
            </a:extLst>
          </p:cNvPr>
          <p:cNvSpPr txBox="1"/>
          <p:nvPr/>
        </p:nvSpPr>
        <p:spPr>
          <a:xfrm>
            <a:off x="3625660" y="2674302"/>
            <a:ext cx="49828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nl-NL" dirty="0"/>
              <a:t>(x -4)(x – 9) = 0</a:t>
            </a:r>
          </a:p>
          <a:p>
            <a:r>
              <a:rPr lang="nl-NL" dirty="0"/>
              <a:t>x – 4 = 0	  v   x – 9 = 0</a:t>
            </a:r>
          </a:p>
          <a:p>
            <a:r>
              <a:rPr lang="nl-NL" dirty="0"/>
              <a:t>x = 4	  v    x = 9</a:t>
            </a:r>
          </a:p>
          <a:p>
            <a:endParaRPr lang="nl-NL" dirty="0"/>
          </a:p>
          <a:p>
            <a:pPr marL="342900" indent="-342900">
              <a:buFont typeface="+mj-lt"/>
              <a:buAutoNum type="alphaLcPeriod" startAt="2"/>
            </a:pPr>
            <a:r>
              <a:rPr lang="nl-NL" dirty="0"/>
              <a:t>(x – 9)(x + 8) = 0</a:t>
            </a:r>
          </a:p>
          <a:p>
            <a:r>
              <a:rPr lang="nl-NL" dirty="0"/>
              <a:t>x – 9 = 0	  v   x + 8 = 0</a:t>
            </a:r>
          </a:p>
          <a:p>
            <a:r>
              <a:rPr lang="nl-NL" dirty="0"/>
              <a:t>x = 9	  v   x = -8</a:t>
            </a:r>
          </a:p>
          <a:p>
            <a:pPr marL="342900" indent="-342900">
              <a:buAutoNum type="alphaLcPeriod" startAt="2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1138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C7757-A430-4409-862B-8F58C023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drietermen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84B7AB-BCE0-4DF2-9CB8-C87C0BD6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1348739"/>
            <a:ext cx="5663182" cy="4160520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457200" indent="-457200">
              <a:buAutoNum type="alphaLcPeriod"/>
            </a:pPr>
            <a:r>
              <a:rPr lang="nl-NL" sz="2000" dirty="0"/>
              <a:t>x² - 13x + 36 =0</a:t>
            </a:r>
          </a:p>
          <a:p>
            <a:pPr marL="457200" indent="-457200">
              <a:buAutoNum type="alphaLcPeriod"/>
            </a:pPr>
            <a:r>
              <a:rPr lang="nl-NL" sz="2000" dirty="0"/>
              <a:t>x² - x – 72 = 0</a:t>
            </a:r>
          </a:p>
          <a:p>
            <a:pPr marL="457200" indent="-457200">
              <a:buAutoNum type="alphaLcPeriod"/>
            </a:pPr>
            <a:r>
              <a:rPr lang="nl-NL" sz="2000" dirty="0"/>
              <a:t>x² + 14x  + 48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4D34113-6523-4378-96E5-B6AF6160143D}"/>
              </a:ext>
            </a:extLst>
          </p:cNvPr>
          <p:cNvSpPr txBox="1"/>
          <p:nvPr/>
        </p:nvSpPr>
        <p:spPr>
          <a:xfrm>
            <a:off x="3625660" y="2674302"/>
            <a:ext cx="49828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nl-NL" dirty="0"/>
              <a:t>(x -4)(x – 9) = 0</a:t>
            </a:r>
          </a:p>
          <a:p>
            <a:r>
              <a:rPr lang="nl-NL" dirty="0"/>
              <a:t>x – 4 = 0	  v   x – 9 = 0</a:t>
            </a:r>
          </a:p>
          <a:p>
            <a:r>
              <a:rPr lang="nl-NL" dirty="0"/>
              <a:t>x = 4	  v    x = 9</a:t>
            </a:r>
          </a:p>
          <a:p>
            <a:endParaRPr lang="nl-NL" dirty="0"/>
          </a:p>
          <a:p>
            <a:pPr marL="342900" indent="-342900">
              <a:buFont typeface="+mj-lt"/>
              <a:buAutoNum type="alphaLcPeriod" startAt="2"/>
            </a:pPr>
            <a:r>
              <a:rPr lang="nl-NL" dirty="0"/>
              <a:t>(x – 9)(x + 8) = 0</a:t>
            </a:r>
          </a:p>
          <a:p>
            <a:r>
              <a:rPr lang="nl-NL" dirty="0"/>
              <a:t>x – 9 = 0	  v   x + 8 = 0</a:t>
            </a:r>
          </a:p>
          <a:p>
            <a:r>
              <a:rPr lang="nl-NL" dirty="0"/>
              <a:t>x = 9	  v   x = -8</a:t>
            </a:r>
          </a:p>
          <a:p>
            <a:pPr marL="342900" indent="-342900">
              <a:buAutoNum type="alphaLcPeriod" startAt="2"/>
            </a:pPr>
            <a:endParaRPr lang="nl-NL" dirty="0"/>
          </a:p>
          <a:p>
            <a:pPr marL="342900" indent="-342900">
              <a:buFont typeface="+mj-lt"/>
              <a:buAutoNum type="alphaLcPeriod" startAt="3"/>
            </a:pPr>
            <a:r>
              <a:rPr lang="nl-NL" dirty="0"/>
              <a:t>(x + 8)(x + 6) = 0</a:t>
            </a:r>
          </a:p>
          <a:p>
            <a:r>
              <a:rPr lang="nl-NL" dirty="0"/>
              <a:t>x + 8 = 0	  v   x + 6 = 0</a:t>
            </a:r>
          </a:p>
          <a:p>
            <a:r>
              <a:rPr lang="nl-NL" dirty="0"/>
              <a:t>x = -8	  v   x = -6</a:t>
            </a:r>
          </a:p>
        </p:txBody>
      </p:sp>
    </p:spTree>
    <p:extLst>
      <p:ext uri="{BB962C8B-B14F-4D97-AF65-F5344CB8AC3E}">
        <p14:creationId xmlns:p14="http://schemas.microsoft.com/office/powerpoint/2010/main" val="4245390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A55F65-4EA0-4922-B623-F00EB8087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 elkaar heen 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72AC9D-77C7-4E8B-8F9B-25BD173F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Los de vergelijkingen op</a:t>
            </a:r>
          </a:p>
          <a:p>
            <a:pPr marL="514350" indent="-514350">
              <a:buAutoNum type="alphaLcPeriod"/>
            </a:pPr>
            <a:r>
              <a:rPr lang="nl-NL" dirty="0"/>
              <a:t>3 + x² + 4x = 0</a:t>
            </a:r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nl-NL" dirty="0"/>
              <a:t>x² + 29x – 7x = 0</a:t>
            </a:r>
          </a:p>
          <a:p>
            <a:pPr marL="514350" indent="-514350">
              <a:buAutoNum type="alphaL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0626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B6451-3105-4A7E-ADCB-53C9BDA58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doel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D49BF6-BA2A-4989-9890-6A08AA8B5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Kwadratische vergelijkingen oplossen</a:t>
            </a:r>
          </a:p>
          <a:p>
            <a:pPr lvl="1"/>
            <a:r>
              <a:rPr lang="nl-NL" dirty="0"/>
              <a:t>Lukt niet met balansmethode</a:t>
            </a:r>
          </a:p>
          <a:p>
            <a:pPr lvl="1"/>
            <a:r>
              <a:rPr lang="nl-NL" dirty="0"/>
              <a:t>Andere manier: ontbinden in factoren</a:t>
            </a:r>
          </a:p>
          <a:p>
            <a:pPr lvl="1"/>
            <a:r>
              <a:rPr lang="nl-NL" dirty="0"/>
              <a:t>Regel toepassen: </a:t>
            </a:r>
          </a:p>
          <a:p>
            <a:pPr marL="457200" lvl="1" indent="0">
              <a:buNone/>
            </a:pPr>
            <a:r>
              <a:rPr lang="nl-NL" dirty="0"/>
              <a:t>Als de uitkomst van een product 0 is, moet 1 van de factoren 0 zijn</a:t>
            </a:r>
          </a:p>
          <a:p>
            <a:pPr lvl="1"/>
            <a:r>
              <a:rPr lang="nl-NL" dirty="0"/>
              <a:t>2 oplossingen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40079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A55F65-4EA0-4922-B623-F00EB8087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 elkaar heen 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72AC9D-77C7-4E8B-8F9B-25BD173F2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4727713" cy="4160520"/>
          </a:xfrm>
        </p:spPr>
        <p:txBody>
          <a:bodyPr/>
          <a:lstStyle/>
          <a:p>
            <a:r>
              <a:rPr lang="nl-NL" dirty="0"/>
              <a:t>Los de vergelijkingen op</a:t>
            </a:r>
          </a:p>
          <a:p>
            <a:pPr marL="514350" indent="-514350">
              <a:buAutoNum type="alphaLcPeriod"/>
            </a:pPr>
            <a:r>
              <a:rPr lang="nl-NL" dirty="0"/>
              <a:t>3 + x² + 4x = 0</a:t>
            </a:r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nl-NL" dirty="0"/>
              <a:t>x² + 29x – 7x = 0</a:t>
            </a:r>
          </a:p>
          <a:p>
            <a:pPr marL="514350" indent="-514350">
              <a:buAutoNum type="alphaL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90541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A55F65-4EA0-4922-B623-F00EB8087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 elkaar heen 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72AC9D-77C7-4E8B-8F9B-25BD173F2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4727713" cy="4160520"/>
          </a:xfrm>
        </p:spPr>
        <p:txBody>
          <a:bodyPr/>
          <a:lstStyle/>
          <a:p>
            <a:r>
              <a:rPr lang="nl-NL" dirty="0"/>
              <a:t>Los de vergelijkingen op</a:t>
            </a:r>
          </a:p>
          <a:p>
            <a:pPr marL="514350" indent="-514350">
              <a:buAutoNum type="alphaLcPeriod"/>
            </a:pPr>
            <a:r>
              <a:rPr lang="nl-NL" dirty="0"/>
              <a:t>3 + x² + 4x = 0</a:t>
            </a:r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nl-NL" dirty="0"/>
              <a:t>x² + 29x – 7x = 0</a:t>
            </a:r>
          </a:p>
          <a:p>
            <a:pPr marL="514350" indent="-514350">
              <a:buAutoNum type="alphaLcPeriod"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84BFA9B-E1A4-40AC-800A-7D1D18249DBB}"/>
              </a:ext>
            </a:extLst>
          </p:cNvPr>
          <p:cNvSpPr txBox="1"/>
          <p:nvPr/>
        </p:nvSpPr>
        <p:spPr>
          <a:xfrm>
            <a:off x="5565913" y="1444487"/>
            <a:ext cx="51550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nl-NL" dirty="0"/>
              <a:t>Het zijn drietermen, maar in een andere volgorde dan normaal		  &gt;&gt; x² + 4x + 3 = 0			    Som: 4	&amp;	Product: 3	     Ik kies voor de getallen 1 en 3, want         1 </a:t>
            </a:r>
            <a:r>
              <a:rPr lang="nl-NL" dirty="0">
                <a:latin typeface="Century Gothic" panose="020B0502020202020204" pitchFamily="34" charset="0"/>
              </a:rPr>
              <a:t>● 3 = 3  &amp; 1 + 3 = 4 			     Dus dan krijg ik (x + 1)(x + 3) = 0	     x + 1 = 0	v	x + 3 = 0		      x = -1	v	x = -3</a:t>
            </a:r>
            <a:endParaRPr lang="nl-NL" dirty="0"/>
          </a:p>
          <a:p>
            <a:pPr marL="342900" indent="-342900">
              <a:buAutoNum type="alphaLcPeriod"/>
            </a:pPr>
            <a:endParaRPr lang="nl-NL" dirty="0"/>
          </a:p>
          <a:p>
            <a:pPr marL="342900" indent="-342900">
              <a:buAutoNum type="alphaLcPeriod"/>
            </a:pPr>
            <a:r>
              <a:rPr lang="nl-NL" dirty="0"/>
              <a:t>Het zijn tweetermen, want 29x en -7x kunnen van elkaar af worden gehaald     &gt;&gt; x² + 22x = 0			     x² = x </a:t>
            </a:r>
            <a:r>
              <a:rPr lang="nl-NL" dirty="0">
                <a:latin typeface="Century Gothic" panose="020B0502020202020204" pitchFamily="34" charset="0"/>
              </a:rPr>
              <a:t>● x	&amp; 22x = 2 ● 11 ● x	    GGD = x	&gt;&gt; x(x + 22) = 0		      x = 0	v  x + 22 = 0			      x = 0	v  x = -22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8256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4924CE-BFC3-4498-B556-EE4C5CFC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er nog vragen 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E59E60-6F49-4B27-BB5A-4BE0EE4BB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dia is er alleen als we nog tijd hebben</a:t>
            </a:r>
          </a:p>
        </p:txBody>
      </p:sp>
    </p:spTree>
    <p:extLst>
      <p:ext uri="{BB962C8B-B14F-4D97-AF65-F5344CB8AC3E}">
        <p14:creationId xmlns:p14="http://schemas.microsoft.com/office/powerpoint/2010/main" val="22683671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A9AFD-8B87-4C8D-A237-E5DB90E3F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E2E575-8085-4D10-9CA7-AC9BF5C3D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week extra oefenmateriaal</a:t>
            </a:r>
          </a:p>
          <a:p>
            <a:pPr lvl="1"/>
            <a:r>
              <a:rPr lang="nl-NL" dirty="0"/>
              <a:t>Ontbinden in factoren moet je kunnen dromen</a:t>
            </a:r>
          </a:p>
          <a:p>
            <a:pPr lvl="1"/>
            <a:r>
              <a:rPr lang="nl-NL" dirty="0"/>
              <a:t>Dit hebben we nodig voor paragraaf 5</a:t>
            </a:r>
          </a:p>
          <a:p>
            <a:r>
              <a:rPr lang="nl-NL" dirty="0"/>
              <a:t>Is er animo voor een extra uitleg les ?</a:t>
            </a:r>
          </a:p>
          <a:p>
            <a:endParaRPr lang="nl-NL" dirty="0"/>
          </a:p>
          <a:p>
            <a:r>
              <a:rPr lang="nl-NL" dirty="0"/>
              <a:t>Succes !</a:t>
            </a:r>
          </a:p>
        </p:txBody>
      </p:sp>
    </p:spTree>
    <p:extLst>
      <p:ext uri="{BB962C8B-B14F-4D97-AF65-F5344CB8AC3E}">
        <p14:creationId xmlns:p14="http://schemas.microsoft.com/office/powerpoint/2010/main" val="286960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28x² + 16x = 0</a:t>
            </a:r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274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28x² + 16x = 0</a:t>
            </a:r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EE9D8FC-1056-496F-8DF0-C4B5BDDA4E2E}"/>
              </a:ext>
            </a:extLst>
          </p:cNvPr>
          <p:cNvSpPr txBox="1"/>
          <p:nvPr/>
        </p:nvSpPr>
        <p:spPr>
          <a:xfrm>
            <a:off x="7209183" y="1395080"/>
            <a:ext cx="4982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Stappenplan	tweetermen</a:t>
            </a:r>
          </a:p>
          <a:p>
            <a:pPr marL="342900" indent="-342900">
              <a:buAutoNum type="arabicPeriod"/>
            </a:pPr>
            <a:r>
              <a:rPr lang="nl-NL" dirty="0"/>
              <a:t>Beide termen ontbinden in priemfactoren</a:t>
            </a:r>
          </a:p>
          <a:p>
            <a:pPr marL="342900" indent="-342900">
              <a:buAutoNum type="arabicPeriod"/>
            </a:pPr>
            <a:r>
              <a:rPr lang="nl-NL" dirty="0"/>
              <a:t>Zoek de GGD</a:t>
            </a:r>
          </a:p>
          <a:p>
            <a:pPr marL="342900" indent="-342900">
              <a:buAutoNum type="arabicPeriod"/>
            </a:pPr>
            <a:r>
              <a:rPr lang="nl-NL" dirty="0"/>
              <a:t>Zet de GGD voor de haakjes en het overgebleven deel tussen de haakjes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dirty="0"/>
              <a:t>Bereken de oplossingen voor x met de balansmethode.</a:t>
            </a:r>
          </a:p>
        </p:txBody>
      </p:sp>
    </p:spTree>
    <p:extLst>
      <p:ext uri="{BB962C8B-B14F-4D97-AF65-F5344CB8AC3E}">
        <p14:creationId xmlns:p14="http://schemas.microsoft.com/office/powerpoint/2010/main" val="152792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28x² + 16x = 0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1. </a:t>
            </a:r>
            <a:r>
              <a:rPr lang="nl-NL" sz="2000" dirty="0">
                <a:latin typeface="Century Gothic" panose="020B0502020202020204" pitchFamily="34" charset="0"/>
              </a:rPr>
              <a:t>28x² = 2 ● 2 ● 7 ● x ● x</a:t>
            </a:r>
          </a:p>
          <a:p>
            <a:pPr marL="0" indent="0">
              <a:buNone/>
            </a:pPr>
            <a:r>
              <a:rPr lang="nl-NL" sz="2000" dirty="0">
                <a:latin typeface="Century Gothic" panose="020B0502020202020204" pitchFamily="34" charset="0"/>
              </a:rPr>
              <a:t>16x = 2 ● 2 ● 2 ● 2 ● x</a:t>
            </a:r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EE9D8FC-1056-496F-8DF0-C4B5BDDA4E2E}"/>
              </a:ext>
            </a:extLst>
          </p:cNvPr>
          <p:cNvSpPr txBox="1"/>
          <p:nvPr/>
        </p:nvSpPr>
        <p:spPr>
          <a:xfrm>
            <a:off x="7209183" y="1395080"/>
            <a:ext cx="4982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Stappenplan	tweetermen</a:t>
            </a:r>
          </a:p>
          <a:p>
            <a:pPr marL="342900" indent="-342900">
              <a:buAutoNum type="arabicPeriod"/>
            </a:pPr>
            <a:r>
              <a:rPr lang="nl-NL" dirty="0"/>
              <a:t>Beide termen ontbinden in priemfactoren</a:t>
            </a:r>
          </a:p>
          <a:p>
            <a:pPr marL="342900" indent="-342900">
              <a:buAutoNum type="arabicPeriod"/>
            </a:pPr>
            <a:r>
              <a:rPr lang="nl-NL" dirty="0"/>
              <a:t>Zoek de GGD</a:t>
            </a:r>
          </a:p>
          <a:p>
            <a:pPr marL="342900" indent="-342900">
              <a:buAutoNum type="arabicPeriod"/>
            </a:pPr>
            <a:r>
              <a:rPr lang="nl-NL" dirty="0"/>
              <a:t>Zet de GGD voor de haakjes en het overgebleven deel tussen de haakjes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dirty="0"/>
              <a:t>Bereken de oplossingen voor x met de balansmethode.</a:t>
            </a:r>
          </a:p>
        </p:txBody>
      </p:sp>
    </p:spTree>
    <p:extLst>
      <p:ext uri="{BB962C8B-B14F-4D97-AF65-F5344CB8AC3E}">
        <p14:creationId xmlns:p14="http://schemas.microsoft.com/office/powerpoint/2010/main" val="222498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28x² + 16x = 0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1. </a:t>
            </a:r>
            <a:r>
              <a:rPr lang="nl-NL" sz="2000" dirty="0">
                <a:latin typeface="Century Gothic" panose="020B0502020202020204" pitchFamily="34" charset="0"/>
              </a:rPr>
              <a:t>28x² = 2 ● 2 ● 7 ● x ● x</a:t>
            </a:r>
          </a:p>
          <a:p>
            <a:pPr marL="0" indent="0">
              <a:buNone/>
            </a:pPr>
            <a:r>
              <a:rPr lang="nl-NL" sz="2000" dirty="0">
                <a:latin typeface="Century Gothic" panose="020B0502020202020204" pitchFamily="34" charset="0"/>
              </a:rPr>
              <a:t>16x = 2 ● 2 ● 2 ● 2 ● x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2. </a:t>
            </a:r>
            <a:r>
              <a:rPr lang="nl-NL" sz="2000" dirty="0">
                <a:latin typeface="Century Gothic" panose="020B0502020202020204" pitchFamily="34" charset="0"/>
              </a:rPr>
              <a:t>GGD(28x²,16x) = 2 ● 2 ● x = 4x</a:t>
            </a:r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EE9D8FC-1056-496F-8DF0-C4B5BDDA4E2E}"/>
              </a:ext>
            </a:extLst>
          </p:cNvPr>
          <p:cNvSpPr txBox="1"/>
          <p:nvPr/>
        </p:nvSpPr>
        <p:spPr>
          <a:xfrm>
            <a:off x="7209183" y="1395080"/>
            <a:ext cx="4982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Stappenplan	tweetermen</a:t>
            </a:r>
          </a:p>
          <a:p>
            <a:pPr marL="342900" indent="-342900">
              <a:buAutoNum type="arabicPeriod"/>
            </a:pPr>
            <a:r>
              <a:rPr lang="nl-NL" dirty="0"/>
              <a:t>Beide termen ontbinden in priemfactoren</a:t>
            </a:r>
          </a:p>
          <a:p>
            <a:pPr marL="342900" indent="-342900">
              <a:buAutoNum type="arabicPeriod"/>
            </a:pPr>
            <a:r>
              <a:rPr lang="nl-NL" dirty="0"/>
              <a:t>Zoek de GGD</a:t>
            </a:r>
          </a:p>
          <a:p>
            <a:pPr marL="342900" indent="-342900">
              <a:buAutoNum type="arabicPeriod"/>
            </a:pPr>
            <a:r>
              <a:rPr lang="nl-NL" dirty="0"/>
              <a:t>Zet de GGD voor de haakjes en het overgebleven deel tussen de haakjes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dirty="0"/>
              <a:t>Bereken de oplossingen voor x met de balansmethode.</a:t>
            </a:r>
          </a:p>
        </p:txBody>
      </p:sp>
    </p:spTree>
    <p:extLst>
      <p:ext uri="{BB962C8B-B14F-4D97-AF65-F5344CB8AC3E}">
        <p14:creationId xmlns:p14="http://schemas.microsoft.com/office/powerpoint/2010/main" val="2820757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28x² + 16x = 0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1. </a:t>
            </a:r>
            <a:r>
              <a:rPr lang="nl-NL" sz="2000" dirty="0">
                <a:latin typeface="Century Gothic" panose="020B0502020202020204" pitchFamily="34" charset="0"/>
              </a:rPr>
              <a:t>28x² = 2 ● 2 ● 7 ● x ● x</a:t>
            </a:r>
          </a:p>
          <a:p>
            <a:pPr marL="0" indent="0">
              <a:buNone/>
            </a:pPr>
            <a:r>
              <a:rPr lang="nl-NL" sz="2000" dirty="0">
                <a:latin typeface="Century Gothic" panose="020B0502020202020204" pitchFamily="34" charset="0"/>
              </a:rPr>
              <a:t>16x = 2 ● 2 ● 2 ● 2 ● x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2. </a:t>
            </a:r>
            <a:r>
              <a:rPr lang="nl-NL" sz="2000" dirty="0">
                <a:latin typeface="Century Gothic" panose="020B0502020202020204" pitchFamily="34" charset="0"/>
              </a:rPr>
              <a:t>GGD(28x²,16x) = 2 ● 2 ● x = 4x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3. </a:t>
            </a:r>
            <a:r>
              <a:rPr lang="nl-NL" sz="2000" dirty="0">
                <a:latin typeface="Century Gothic" panose="020B0502020202020204" pitchFamily="34" charset="0"/>
              </a:rPr>
              <a:t>Vergelijking wordt:</a:t>
            </a:r>
          </a:p>
          <a:p>
            <a:pPr marL="0" indent="0">
              <a:buNone/>
            </a:pPr>
            <a:r>
              <a:rPr lang="nl-NL" sz="2000" dirty="0">
                <a:latin typeface="Century Gothic" panose="020B0502020202020204" pitchFamily="34" charset="0"/>
              </a:rPr>
              <a:t>4x (7x + 4) = 0</a:t>
            </a:r>
            <a:endParaRPr lang="nl-NL" sz="2000" dirty="0"/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EE9D8FC-1056-496F-8DF0-C4B5BDDA4E2E}"/>
              </a:ext>
            </a:extLst>
          </p:cNvPr>
          <p:cNvSpPr txBox="1"/>
          <p:nvPr/>
        </p:nvSpPr>
        <p:spPr>
          <a:xfrm>
            <a:off x="7209183" y="1395080"/>
            <a:ext cx="4982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Stappenplan	tweetermen</a:t>
            </a:r>
          </a:p>
          <a:p>
            <a:pPr marL="342900" indent="-342900">
              <a:buAutoNum type="arabicPeriod"/>
            </a:pPr>
            <a:r>
              <a:rPr lang="nl-NL" dirty="0"/>
              <a:t>Beide termen ontbinden in priemfactoren</a:t>
            </a:r>
          </a:p>
          <a:p>
            <a:pPr marL="342900" indent="-342900">
              <a:buAutoNum type="arabicPeriod"/>
            </a:pPr>
            <a:r>
              <a:rPr lang="nl-NL" dirty="0"/>
              <a:t>Zoek de GGD</a:t>
            </a:r>
          </a:p>
          <a:p>
            <a:pPr marL="342900" indent="-342900">
              <a:buAutoNum type="arabicPeriod"/>
            </a:pPr>
            <a:r>
              <a:rPr lang="nl-NL" dirty="0"/>
              <a:t>Zet de GGD voor de haakjes en het overgebleven deel tussen de haakjes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dirty="0"/>
              <a:t>Bereken de oplossingen voor x met de balansmethode.</a:t>
            </a:r>
          </a:p>
        </p:txBody>
      </p:sp>
    </p:spTree>
    <p:extLst>
      <p:ext uri="{BB962C8B-B14F-4D97-AF65-F5344CB8AC3E}">
        <p14:creationId xmlns:p14="http://schemas.microsoft.com/office/powerpoint/2010/main" val="2897427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C2133-2E0D-4494-97E1-E158C3B6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van tweetermen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DBDC2D-DD47-4BE4-82C8-9F82FFFA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096"/>
            <a:ext cx="4316896" cy="4773433"/>
          </a:xfrm>
        </p:spPr>
        <p:txBody>
          <a:bodyPr>
            <a:normAutofit/>
          </a:bodyPr>
          <a:lstStyle/>
          <a:p>
            <a:r>
              <a:rPr lang="nl-NL" sz="2000" dirty="0"/>
              <a:t>Los de vergelijking op.</a:t>
            </a:r>
          </a:p>
          <a:p>
            <a:pPr marL="0" indent="0">
              <a:buNone/>
            </a:pPr>
            <a:r>
              <a:rPr lang="nl-NL" sz="2000" dirty="0"/>
              <a:t>28x² + 16x = 0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1. </a:t>
            </a:r>
            <a:r>
              <a:rPr lang="nl-NL" sz="2000" dirty="0">
                <a:latin typeface="Century Gothic" panose="020B0502020202020204" pitchFamily="34" charset="0"/>
              </a:rPr>
              <a:t>28x² = 2 ● 2 ● 7 ● x ● x</a:t>
            </a:r>
          </a:p>
          <a:p>
            <a:pPr marL="0" indent="0">
              <a:buNone/>
            </a:pPr>
            <a:r>
              <a:rPr lang="nl-NL" sz="2000" dirty="0">
                <a:latin typeface="Century Gothic" panose="020B0502020202020204" pitchFamily="34" charset="0"/>
              </a:rPr>
              <a:t>16x = 2 ● 2 ● 2 ● 2 ● x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2. </a:t>
            </a:r>
            <a:r>
              <a:rPr lang="nl-NL" sz="2000" dirty="0">
                <a:latin typeface="Century Gothic" panose="020B0502020202020204" pitchFamily="34" charset="0"/>
              </a:rPr>
              <a:t>GGD(28x²,16x) = 2 ● 2 ● x = 4x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3. </a:t>
            </a:r>
            <a:r>
              <a:rPr lang="nl-NL" sz="2000" dirty="0">
                <a:latin typeface="Century Gothic" panose="020B0502020202020204" pitchFamily="34" charset="0"/>
              </a:rPr>
              <a:t>Vergelijking wordt:</a:t>
            </a:r>
          </a:p>
          <a:p>
            <a:pPr marL="0" indent="0">
              <a:buNone/>
            </a:pPr>
            <a:r>
              <a:rPr lang="nl-NL" sz="2000" dirty="0">
                <a:latin typeface="Century Gothic" panose="020B0502020202020204" pitchFamily="34" charset="0"/>
              </a:rPr>
              <a:t>4x (7x + 4) = 0</a:t>
            </a:r>
            <a:endParaRPr lang="nl-NL" sz="2000" dirty="0"/>
          </a:p>
          <a:p>
            <a:pPr marL="0" indent="0">
              <a:buNone/>
            </a:pPr>
            <a:r>
              <a:rPr lang="nl-NL" sz="2000" b="1" dirty="0">
                <a:solidFill>
                  <a:srgbClr val="0070C0"/>
                </a:solidFill>
              </a:rPr>
              <a:t>4. </a:t>
            </a:r>
            <a:r>
              <a:rPr lang="nl-NL" sz="2000" dirty="0"/>
              <a:t>4x = 0	v	7x + 4 = 0</a:t>
            </a:r>
          </a:p>
          <a:p>
            <a:pPr marL="0" indent="0">
              <a:buNone/>
            </a:pP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EE9D8FC-1056-496F-8DF0-C4B5BDDA4E2E}"/>
              </a:ext>
            </a:extLst>
          </p:cNvPr>
          <p:cNvSpPr txBox="1"/>
          <p:nvPr/>
        </p:nvSpPr>
        <p:spPr>
          <a:xfrm>
            <a:off x="7209183" y="1395080"/>
            <a:ext cx="4982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Stappenplan	tweetermen</a:t>
            </a:r>
          </a:p>
          <a:p>
            <a:pPr marL="342900" indent="-342900">
              <a:buAutoNum type="arabicPeriod"/>
            </a:pPr>
            <a:r>
              <a:rPr lang="nl-NL" dirty="0"/>
              <a:t>Beide termen ontbinden in priemfactoren</a:t>
            </a:r>
          </a:p>
          <a:p>
            <a:pPr marL="342900" indent="-342900">
              <a:buAutoNum type="arabicPeriod"/>
            </a:pPr>
            <a:r>
              <a:rPr lang="nl-NL" dirty="0"/>
              <a:t>Zoek de GGD</a:t>
            </a:r>
          </a:p>
          <a:p>
            <a:pPr marL="342900" indent="-342900">
              <a:buAutoNum type="arabicPeriod"/>
            </a:pPr>
            <a:r>
              <a:rPr lang="nl-NL" dirty="0"/>
              <a:t>Zet de GGD voor de haakjes en het overgebleven deel tussen de haakjes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dirty="0"/>
              <a:t>Bereken de oplossingen voor x met de balansmethode.</a:t>
            </a:r>
          </a:p>
        </p:txBody>
      </p:sp>
    </p:spTree>
    <p:extLst>
      <p:ext uri="{BB962C8B-B14F-4D97-AF65-F5344CB8AC3E}">
        <p14:creationId xmlns:p14="http://schemas.microsoft.com/office/powerpoint/2010/main" val="1858589351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42741"/>
      </a:dk2>
      <a:lt2>
        <a:srgbClr val="E2E5E8"/>
      </a:lt2>
      <a:accent1>
        <a:srgbClr val="B99C7E"/>
      </a:accent1>
      <a:accent2>
        <a:srgbClr val="BA857F"/>
      </a:accent2>
      <a:accent3>
        <a:srgbClr val="C595A4"/>
      </a:accent3>
      <a:accent4>
        <a:srgbClr val="BA7FAA"/>
      </a:accent4>
      <a:accent5>
        <a:srgbClr val="BD94C5"/>
      </a:accent5>
      <a:accent6>
        <a:srgbClr val="987FBA"/>
      </a:accent6>
      <a:hlink>
        <a:srgbClr val="6084A9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2697</Words>
  <Application>Microsoft Office PowerPoint</Application>
  <PresentationFormat>Breedbeeld</PresentationFormat>
  <Paragraphs>499</Paragraphs>
  <Slides>33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8" baseType="lpstr">
      <vt:lpstr>Arial</vt:lpstr>
      <vt:lpstr>Century Gothic</vt:lpstr>
      <vt:lpstr>Elephant</vt:lpstr>
      <vt:lpstr>Garamond</vt:lpstr>
      <vt:lpstr>BrushVTI</vt:lpstr>
      <vt:lpstr>Hoofdstuk 11</vt:lpstr>
      <vt:lpstr>Wat gaan we doen ?</vt:lpstr>
      <vt:lpstr>Het doel</vt:lpstr>
      <vt:lpstr>Ontbinden van tweetermen</vt:lpstr>
      <vt:lpstr>Ontbinden van tweetermen</vt:lpstr>
      <vt:lpstr>Ontbinden van tweetermen</vt:lpstr>
      <vt:lpstr>Ontbinden van tweetermen</vt:lpstr>
      <vt:lpstr>Ontbinden van tweetermen</vt:lpstr>
      <vt:lpstr>Ontbinden van tweetermen</vt:lpstr>
      <vt:lpstr>Ontbinden van tweetermen</vt:lpstr>
      <vt:lpstr>Ontbinden van tweetermen</vt:lpstr>
      <vt:lpstr>Ontbinden van tweetermen</vt:lpstr>
      <vt:lpstr>Ontbinden van tweetermen</vt:lpstr>
      <vt:lpstr>Ontbinden van tweetermen</vt:lpstr>
      <vt:lpstr>Ontbinden van drietermen</vt:lpstr>
      <vt:lpstr>Ontbinden van drietermen</vt:lpstr>
      <vt:lpstr>Ontbinden van drietermen</vt:lpstr>
      <vt:lpstr>Ontbinden van drietermen</vt:lpstr>
      <vt:lpstr>Ontbinden van drietermen</vt:lpstr>
      <vt:lpstr>Ontbinden van drietermen</vt:lpstr>
      <vt:lpstr>Ontbinden van drietermen</vt:lpstr>
      <vt:lpstr>Ontbinden van drietermen</vt:lpstr>
      <vt:lpstr>Ontbinden van drietermen</vt:lpstr>
      <vt:lpstr>Ontbinden van drietermen</vt:lpstr>
      <vt:lpstr>Ontbinden van drietermen</vt:lpstr>
      <vt:lpstr>Ontbinden van drietermen</vt:lpstr>
      <vt:lpstr>Ontbinden van drietermen</vt:lpstr>
      <vt:lpstr>Ontbinden van drietermen</vt:lpstr>
      <vt:lpstr>Door elkaar heen !</vt:lpstr>
      <vt:lpstr>Door elkaar heen !</vt:lpstr>
      <vt:lpstr>Door elkaar heen !</vt:lpstr>
      <vt:lpstr>Zijn er nog vragen ?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11</dc:title>
  <dc:creator>Nienke Bos</dc:creator>
  <cp:lastModifiedBy>Nienke Bos</cp:lastModifiedBy>
  <cp:revision>12</cp:revision>
  <dcterms:created xsi:type="dcterms:W3CDTF">2020-06-02T21:19:49Z</dcterms:created>
  <dcterms:modified xsi:type="dcterms:W3CDTF">2020-06-03T08:35:14Z</dcterms:modified>
</cp:coreProperties>
</file>